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28" r:id="rId2"/>
    <p:sldId id="645" r:id="rId3"/>
    <p:sldId id="583" r:id="rId4"/>
    <p:sldId id="588" r:id="rId5"/>
    <p:sldId id="568" r:id="rId6"/>
    <p:sldId id="610" r:id="rId7"/>
    <p:sldId id="614" r:id="rId8"/>
    <p:sldId id="615" r:id="rId9"/>
    <p:sldId id="616" r:id="rId10"/>
    <p:sldId id="617" r:id="rId11"/>
    <p:sldId id="507" r:id="rId12"/>
    <p:sldId id="516" r:id="rId13"/>
    <p:sldId id="550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01BF"/>
    <a:srgbClr val="006600"/>
    <a:srgbClr val="FF3300"/>
    <a:srgbClr val="003300"/>
    <a:srgbClr val="54280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81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29D98-0F5A-44AF-ABEF-6950202E6BD9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EC705-5136-4B6C-A5BB-47AFB5A5F0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194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6762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9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2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168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85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08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775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9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96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51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000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175AF-F0C1-4C37-B86D-DAD760CE28BF}" type="datetimeFigureOut">
              <a:rPr lang="zh-TW" altLang="en-US" smtClean="0"/>
              <a:pPr/>
              <a:t>2017/4/12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46163-8941-4E26-BD10-32F94943EAE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18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wenping\Desktop\&#26893;&#39636;-&#21934;&#39636;&#25033;&#21147;&#20998;&#26512;\002.wm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wenping\Desktop\&#26893;&#39636;-&#21934;&#39636;&#25033;&#21147;&#20998;&#26512;\003.wm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0" y="5157192"/>
            <a:ext cx="4320480" cy="1008112"/>
          </a:xfrm>
        </p:spPr>
        <p:txBody>
          <a:bodyPr>
            <a:normAutofit fontScale="90000"/>
          </a:bodyPr>
          <a:lstStyle/>
          <a:p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雲文平醫師</a:t>
            </a:r>
            <a:r>
              <a:rPr lang="en-US" altLang="zh-TW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2400" dirty="0"/>
          </a:p>
        </p:txBody>
      </p:sp>
      <p:pic>
        <p:nvPicPr>
          <p:cNvPr id="4" name="Picture 2" descr="https://encrypted-tbn3.gstatic.com/images?q=tbn:ANd9GcT16sPwZ-zgyo4RQl7nY5bSEYIyHHrAGRAFwu6CXWHNTmHoJjkFB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2" y="875716"/>
            <a:ext cx="3612492" cy="49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4932040" y="1412776"/>
            <a:ext cx="36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一款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加強了皮質骨固定的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All In One</a:t>
            </a:r>
          </a:p>
          <a:p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新植體</a:t>
            </a:r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56992"/>
            <a:ext cx="1528062" cy="146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wenping\Desktop\CI ppt\S_56636972339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836712"/>
            <a:ext cx="3593683" cy="2249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736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59832" y="3501008"/>
            <a:ext cx="5112568" cy="2880320"/>
          </a:xfrm>
        </p:spPr>
        <p:txBody>
          <a:bodyPr>
            <a:normAutofit/>
          </a:bodyPr>
          <a:lstStyle/>
          <a:p>
            <a:r>
              <a:rPr lang="en-US" altLang="zh-TW" sz="3400" dirty="0" smtClean="0">
                <a:solidFill>
                  <a:srgbClr val="FF0000"/>
                </a:solidFill>
              </a:rPr>
              <a:t>A</a:t>
            </a:r>
            <a:r>
              <a:rPr lang="en-US" altLang="zh-TW" sz="3400" dirty="0" smtClean="0"/>
              <a:t>ll </a:t>
            </a:r>
            <a:r>
              <a:rPr lang="en-US" altLang="zh-TW" sz="3400" dirty="0" smtClean="0">
                <a:solidFill>
                  <a:srgbClr val="FF0000"/>
                </a:solidFill>
              </a:rPr>
              <a:t>I</a:t>
            </a:r>
            <a:r>
              <a:rPr lang="en-US" altLang="zh-TW" sz="3400" dirty="0" smtClean="0"/>
              <a:t>n </a:t>
            </a:r>
            <a:r>
              <a:rPr lang="en-US" altLang="zh-TW" sz="3400" dirty="0" smtClean="0">
                <a:solidFill>
                  <a:srgbClr val="FF0000"/>
                </a:solidFill>
              </a:rPr>
              <a:t>O</a:t>
            </a:r>
            <a:r>
              <a:rPr lang="en-US" altLang="zh-TW" sz="3400" dirty="0" smtClean="0"/>
              <a:t>ne safe situation</a:t>
            </a:r>
          </a:p>
          <a:p>
            <a:r>
              <a:rPr lang="en-US" altLang="zh-TW" sz="3400" dirty="0" smtClean="0">
                <a:solidFill>
                  <a:srgbClr val="FF0000"/>
                </a:solidFill>
              </a:rPr>
              <a:t>A</a:t>
            </a:r>
            <a:r>
              <a:rPr lang="en-US" altLang="zh-TW" sz="3400" dirty="0" smtClean="0"/>
              <a:t>ll </a:t>
            </a:r>
            <a:r>
              <a:rPr lang="en-US" altLang="zh-TW" sz="3400" dirty="0" smtClean="0">
                <a:solidFill>
                  <a:srgbClr val="FF0000"/>
                </a:solidFill>
              </a:rPr>
              <a:t>I</a:t>
            </a:r>
            <a:r>
              <a:rPr lang="en-US" altLang="zh-TW" sz="3400" dirty="0" smtClean="0"/>
              <a:t>n </a:t>
            </a:r>
            <a:r>
              <a:rPr lang="en-US" altLang="zh-TW" sz="3400" dirty="0" smtClean="0">
                <a:solidFill>
                  <a:srgbClr val="FF0000"/>
                </a:solidFill>
              </a:rPr>
              <a:t>O</a:t>
            </a:r>
            <a:r>
              <a:rPr lang="en-US" altLang="zh-TW" sz="3400" dirty="0" smtClean="0"/>
              <a:t>ne implant stage</a:t>
            </a:r>
            <a:endParaRPr lang="zh-TW" altLang="en-US" sz="3400" dirty="0" smtClean="0"/>
          </a:p>
          <a:p>
            <a:r>
              <a:rPr lang="en-US" altLang="zh-TW" sz="3400" dirty="0" smtClean="0">
                <a:solidFill>
                  <a:srgbClr val="FF0000"/>
                </a:solidFill>
              </a:rPr>
              <a:t>A</a:t>
            </a:r>
            <a:r>
              <a:rPr lang="en-US" altLang="zh-TW" sz="3400" dirty="0" smtClean="0"/>
              <a:t>ll </a:t>
            </a:r>
            <a:r>
              <a:rPr lang="en-US" altLang="zh-TW" sz="3400" dirty="0" smtClean="0">
                <a:solidFill>
                  <a:srgbClr val="FF0000"/>
                </a:solidFill>
              </a:rPr>
              <a:t>I</a:t>
            </a:r>
            <a:r>
              <a:rPr lang="en-US" altLang="zh-TW" sz="3400" dirty="0" smtClean="0"/>
              <a:t>n </a:t>
            </a:r>
            <a:r>
              <a:rPr lang="en-US" altLang="zh-TW" sz="3400" dirty="0" smtClean="0">
                <a:solidFill>
                  <a:srgbClr val="FF0000"/>
                </a:solidFill>
              </a:rPr>
              <a:t>O</a:t>
            </a:r>
            <a:r>
              <a:rPr lang="en-US" altLang="zh-TW" sz="3400" dirty="0" smtClean="0"/>
              <a:t>ne appointment</a:t>
            </a:r>
          </a:p>
          <a:p>
            <a:r>
              <a:rPr lang="en-US" altLang="zh-TW" sz="3400" dirty="0" smtClean="0">
                <a:solidFill>
                  <a:srgbClr val="FF0000"/>
                </a:solidFill>
              </a:rPr>
              <a:t>A</a:t>
            </a:r>
            <a:r>
              <a:rPr lang="en-US" altLang="zh-TW" sz="3400" dirty="0" smtClean="0"/>
              <a:t>ll </a:t>
            </a:r>
            <a:r>
              <a:rPr lang="en-US" altLang="zh-TW" sz="3400" dirty="0" smtClean="0">
                <a:solidFill>
                  <a:srgbClr val="FF0000"/>
                </a:solidFill>
              </a:rPr>
              <a:t>I</a:t>
            </a:r>
            <a:r>
              <a:rPr lang="en-US" altLang="zh-TW" sz="3400" dirty="0" smtClean="0"/>
              <a:t>n </a:t>
            </a:r>
            <a:r>
              <a:rPr lang="en-US" altLang="zh-TW" sz="3400" dirty="0" smtClean="0">
                <a:solidFill>
                  <a:srgbClr val="FF0000"/>
                </a:solidFill>
              </a:rPr>
              <a:t>O</a:t>
            </a:r>
            <a:r>
              <a:rPr lang="en-US" altLang="zh-TW" sz="3400" dirty="0" smtClean="0"/>
              <a:t>ne surgical process</a:t>
            </a:r>
          </a:p>
        </p:txBody>
      </p:sp>
      <p:pic>
        <p:nvPicPr>
          <p:cNvPr id="4" name="Picture 2" descr="C:\Users\wenping\Desktop\CI ppt\S_5659837928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2508958" cy="2456567"/>
          </a:xfrm>
          <a:prstGeom prst="rect">
            <a:avLst/>
          </a:prstGeom>
          <a:noFill/>
        </p:spPr>
      </p:pic>
      <p:pic>
        <p:nvPicPr>
          <p:cNvPr id="5" name="Picture 2" descr="C:\Users\wenping\Desktop\CI ppt\S_56636972339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60648"/>
            <a:ext cx="5040560" cy="3155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摘要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4525963"/>
          </a:xfrm>
        </p:spPr>
        <p:txBody>
          <a:bodyPr>
            <a:noAutofit/>
          </a:bodyPr>
          <a:lstStyle/>
          <a:p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一直以來，有許多缺牙過久的病患，常因為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:</a:t>
            </a:r>
          </a:p>
          <a:p>
            <a:pPr>
              <a:buNone/>
            </a:pP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上顎竇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zh-TW" sz="22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竇底下降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合併上顎</a:t>
            </a:r>
            <a:r>
              <a:rPr lang="zh-TW" altLang="zh-TW" sz="22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齒槽骨骨脊萎縮</a:t>
            </a:r>
            <a:endParaRPr lang="en-US" altLang="zh-TW" sz="2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下顎後牙區缺牙過久，裝戴不合適的活動假牙造成牙脊萎縮</a:t>
            </a:r>
            <a:endParaRPr lang="en-US" altLang="zh-TW" sz="2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造成植牙目標區域的</a:t>
            </a:r>
            <a:r>
              <a:rPr lang="zh-TW" altLang="zh-TW" sz="2200" b="1" dirty="0" smtClean="0">
                <a:solidFill>
                  <a:srgbClr val="2A01BF"/>
                </a:solidFill>
                <a:latin typeface="標楷體" pitchFamily="65" charset="-120"/>
                <a:ea typeface="標楷體" pitchFamily="65" charset="-120"/>
              </a:rPr>
              <a:t>骨板條件不佳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，增加植牙操作的風險。</a:t>
            </a:r>
            <a:endParaRPr lang="en-US" altLang="zh-TW" sz="2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雖然現今有許多術式，可用以有限度彌補骨質條件的不足，</a:t>
            </a:r>
            <a:endParaRPr lang="en-US" altLang="zh-TW" sz="2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但也因為這些</a:t>
            </a:r>
            <a:r>
              <a:rPr lang="zh-TW" altLang="zh-TW" sz="2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術式難度較高、術後照護困難、失敗風險高、</a:t>
            </a:r>
            <a:endParaRPr lang="en-US" altLang="zh-TW" sz="22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2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費用昂貴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..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等原因，</a:t>
            </a:r>
            <a:r>
              <a:rPr lang="zh-TW" altLang="zh-TW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未能普及於門診中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本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發明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揭示一款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安全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牙植體】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對於上述植牙的高難度部位，可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利用該植體柱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敲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植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入於人體口腔的齒槽骨中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時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，植體柱外周面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延伸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側面翼部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皮質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骨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產生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貼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合，並利用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鎖固牙釘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加以固定，增進植體柱與齒槽骨間的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初期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牢固性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以此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多重固定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方式，使該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安全</a:t>
            </a:r>
            <a:r>
              <a:rPr lang="zh-CN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牙植體】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能夠牢固且不易鬆動地固定於齒槽骨中，而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對抗早期應力的衝擊，提供最佳的</a:t>
            </a:r>
            <a:r>
              <a:rPr lang="zh-TW" altLang="en-US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早期承載力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，並</a:t>
            </a:r>
            <a:r>
              <a:rPr lang="zh-CN" altLang="zh-TW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得到預期的</a:t>
            </a:r>
            <a:r>
              <a:rPr lang="zh-TW" altLang="en-US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骨整合</a:t>
            </a:r>
            <a:r>
              <a:rPr lang="zh-CN" altLang="zh-TW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效果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能夠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對於高齡人口的</a:t>
            </a:r>
            <a:r>
              <a:rPr lang="zh-CN" altLang="zh-TW" sz="2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快速</a:t>
            </a:r>
            <a:r>
              <a:rPr lang="zh-CN" altLang="zh-TW" sz="2200" b="1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重建咬合</a:t>
            </a:r>
            <a:r>
              <a:rPr lang="zh-CN" altLang="zh-TW" sz="2200" b="1" dirty="0">
                <a:latin typeface="標楷體" pitchFamily="65" charset="-120"/>
                <a:ea typeface="標楷體" pitchFamily="65" charset="-120"/>
              </a:rPr>
              <a:t>作出</a:t>
            </a:r>
            <a:r>
              <a:rPr lang="zh-CN" altLang="zh-TW" sz="2200" b="1" dirty="0" smtClean="0">
                <a:latin typeface="標楷體" pitchFamily="65" charset="-120"/>
                <a:ea typeface="標楷體" pitchFamily="65" charset="-120"/>
              </a:rPr>
              <a:t>貢獻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 </a:t>
            </a:r>
            <a:endParaRPr lang="zh-TW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思考皮質骨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(cortical bone)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的鎖固力</a:t>
            </a:r>
            <a:endParaRPr lang="zh-TW" altLang="en-US" dirty="0"/>
          </a:p>
        </p:txBody>
      </p:sp>
      <p:pic>
        <p:nvPicPr>
          <p:cNvPr id="4" name="Picture 4" descr="C:\Users\wenping\Desktop\CI ppt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844824"/>
            <a:ext cx="2808312" cy="2376264"/>
          </a:xfrm>
          <a:prstGeom prst="rect">
            <a:avLst/>
          </a:prstGeom>
          <a:noFill/>
        </p:spPr>
      </p:pic>
      <p:pic>
        <p:nvPicPr>
          <p:cNvPr id="1026" name="Picture 2" descr="C:\Users\wenping\Desktop\創新植體學會\images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509120"/>
            <a:ext cx="6048672" cy="1939852"/>
          </a:xfrm>
          <a:prstGeom prst="rect">
            <a:avLst/>
          </a:prstGeom>
          <a:noFill/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635" y="1844824"/>
            <a:ext cx="2854977" cy="2376264"/>
          </a:xfrm>
          <a:prstGeom prst="rect">
            <a:avLst/>
          </a:prstGeom>
        </p:spPr>
      </p:pic>
      <p:sp>
        <p:nvSpPr>
          <p:cNvPr id="6" name="向下箭號 5"/>
          <p:cNvSpPr/>
          <p:nvPr/>
        </p:nvSpPr>
        <p:spPr>
          <a:xfrm rot="14698099">
            <a:off x="5120724" y="3180764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下箭號 6"/>
          <p:cNvSpPr/>
          <p:nvPr/>
        </p:nvSpPr>
        <p:spPr>
          <a:xfrm rot="7074557">
            <a:off x="6918004" y="3266420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下箭號 7"/>
          <p:cNvSpPr/>
          <p:nvPr/>
        </p:nvSpPr>
        <p:spPr>
          <a:xfrm rot="17426771">
            <a:off x="1090973" y="4885883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下箭號 8"/>
          <p:cNvSpPr/>
          <p:nvPr/>
        </p:nvSpPr>
        <p:spPr>
          <a:xfrm rot="4030737">
            <a:off x="2386022" y="4754013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下箭號 10"/>
          <p:cNvSpPr/>
          <p:nvPr/>
        </p:nvSpPr>
        <p:spPr>
          <a:xfrm rot="17426771">
            <a:off x="5843500" y="4957892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下箭號 11"/>
          <p:cNvSpPr/>
          <p:nvPr/>
        </p:nvSpPr>
        <p:spPr>
          <a:xfrm rot="3841177">
            <a:off x="7136090" y="4985536"/>
            <a:ext cx="229247" cy="721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研發目的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36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任何條件   都能重建</a:t>
            </a:r>
            <a:endParaRPr lang="zh-TW" altLang="en-US" sz="360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Picture 3" descr="C:\Users\wenping\Desktop\CI ppt\insufficient-bone-sin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276872"/>
            <a:ext cx="4203183" cy="3096344"/>
          </a:xfrm>
          <a:prstGeom prst="rect">
            <a:avLst/>
          </a:prstGeom>
          <a:noFill/>
        </p:spPr>
      </p:pic>
      <p:sp>
        <p:nvSpPr>
          <p:cNvPr id="10" name="文字方塊 9"/>
          <p:cNvSpPr txBox="1"/>
          <p:nvPr/>
        </p:nvSpPr>
        <p:spPr>
          <a:xfrm>
            <a:off x="683568" y="551723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800" dirty="0" smtClean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危險的位置 沒有危險  安全的位置 更加安全</a:t>
            </a:r>
            <a:endParaRPr lang="zh-TW" altLang="en-US" sz="2800" dirty="0">
              <a:solidFill>
                <a:srgbClr val="0066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20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運用皮質骨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(cortical bone)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的強大鎖固力</a:t>
            </a:r>
            <a:br>
              <a:rPr lang="zh-TW" altLang="en-US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6" descr="C:\Users\wenping\Desktop\CI ppt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971600" y="1541748"/>
            <a:ext cx="2006156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99" y="1420380"/>
            <a:ext cx="4248472" cy="330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66045"/>
            <a:ext cx="8600605" cy="49485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運用皮質骨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(cortical bone)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的強大鎖固力</a:t>
            </a:r>
            <a:br>
              <a:rPr lang="zh-TW" altLang="en-US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183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51639"/>
            <a:ext cx="8600604" cy="4977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運用皮質骨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(cortical bone)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的強大鎖固力</a:t>
            </a:r>
            <a:br>
              <a:rPr lang="zh-TW" altLang="en-US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81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AIO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植體應力分析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002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728788"/>
            <a:ext cx="76200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AIO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植體應力分析</a:t>
            </a:r>
            <a:endParaRPr lang="zh-TW" altLang="en-US" sz="4000" dirty="0"/>
          </a:p>
        </p:txBody>
      </p:sp>
      <p:pic>
        <p:nvPicPr>
          <p:cNvPr id="4" name="003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728788"/>
            <a:ext cx="76200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36104"/>
          </a:xfrm>
        </p:spPr>
        <p:txBody>
          <a:bodyPr>
            <a:normAutofit/>
          </a:bodyPr>
          <a:lstStyle/>
          <a:p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AIO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植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體的原理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89297">
            <a:off x="1122331" y="1695923"/>
            <a:ext cx="3094108" cy="3240000"/>
          </a:xfrm>
          <a:prstGeom prst="rect">
            <a:avLst/>
          </a:prstGeom>
          <a:ln>
            <a:noFill/>
          </a:ln>
        </p:spPr>
      </p:pic>
      <p:pic>
        <p:nvPicPr>
          <p:cNvPr id="5" name="內容版面配置區 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76">
            <a:off x="4879538" y="1853765"/>
            <a:ext cx="2792574" cy="3134521"/>
          </a:xfrm>
          <a:ln>
            <a:noFill/>
          </a:ln>
        </p:spPr>
      </p:pic>
      <p:sp>
        <p:nvSpPr>
          <p:cNvPr id="6" name="文字方塊 5"/>
          <p:cNvSpPr txBox="1"/>
          <p:nvPr/>
        </p:nvSpPr>
        <p:spPr>
          <a:xfrm>
            <a:off x="755576" y="4941168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7030A0"/>
                </a:solidFill>
              </a:rPr>
              <a:t>Cortical 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     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bone=compact bone=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 密質骨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(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皮質骨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)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  應力抵抗</a:t>
            </a:r>
            <a:endParaRPr lang="en-US" altLang="zh-TW" sz="2400" b="1" dirty="0" smtClean="0">
              <a:solidFill>
                <a:srgbClr val="7030A0"/>
              </a:solidFill>
            </a:endParaRPr>
          </a:p>
          <a:p>
            <a:r>
              <a:rPr lang="en-US" altLang="zh-TW" sz="2400" b="1" dirty="0" err="1" smtClean="0">
                <a:solidFill>
                  <a:srgbClr val="006600"/>
                </a:solidFill>
              </a:rPr>
              <a:t>Cancellous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 bone=spongy 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   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bone=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 鬆質骨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(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海綿骨</a:t>
            </a:r>
            <a:r>
              <a:rPr lang="en-US" altLang="zh-TW" sz="2400" b="1" dirty="0" smtClean="0">
                <a:solidFill>
                  <a:srgbClr val="006600"/>
                </a:solidFill>
              </a:rPr>
              <a:t>)</a:t>
            </a:r>
            <a:r>
              <a:rPr lang="zh-TW" altLang="en-US" sz="2400" b="1" dirty="0" smtClean="0">
                <a:solidFill>
                  <a:srgbClr val="006600"/>
                </a:solidFill>
              </a:rPr>
              <a:t>  彈性承載</a:t>
            </a:r>
            <a:endParaRPr lang="zh-TW" altLang="en-US" sz="2400" b="1" dirty="0">
              <a:solidFill>
                <a:srgbClr val="0066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14273" y="6165304"/>
            <a:ext cx="1649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1" dirty="0" err="1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AIOimplants</a:t>
            </a:r>
            <a:r>
              <a:rPr kumimoji="1" lang="en-US" altLang="zh-TW" b="1" dirty="0">
                <a:solidFill>
                  <a:srgbClr val="FF0000"/>
                </a:solidFill>
                <a:latin typeface="Arial"/>
                <a:ea typeface="標楷體" pitchFamily="65" charset="-120"/>
                <a:cs typeface="Times New Roman" pitchFamily="18" charset="0"/>
              </a:rPr>
              <a:t>®</a:t>
            </a:r>
            <a:endParaRPr kumimoji="1" lang="en-US" altLang="zh-TW" dirty="0">
              <a:solidFill>
                <a:srgbClr val="FF0000"/>
              </a:solidFill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9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AIO</a:t>
            </a:r>
            <a:r>
              <a:rPr lang="zh-TW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植體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特色說明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4317112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Easy Operation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操作容易，立即上手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Natural Healing Process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自然癒合機制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No Secondary trauma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沒有二次創傷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Periodontal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tissue protection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牙周組織保護機制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Wound care &amp; Infection prevention(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癒合期避免感染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Risk Free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零手術風險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不傷及神經、不迷入鼻竇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Time Saving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節省觀察及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等待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大量時間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Affordable Price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價格合理，可普及使用，人人可用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Enlarge market size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看不到盡頭的</a:t>
            </a:r>
            <a:r>
              <a:rPr lang="zh-TW" altLang="en-US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藍海大市場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682705" y="5877272"/>
            <a:ext cx="31149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3600" b="1" dirty="0" err="1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AIO</a:t>
            </a:r>
            <a:r>
              <a:rPr kumimoji="1" lang="en-US" altLang="zh-TW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implants</a:t>
            </a:r>
            <a:r>
              <a:rPr kumimoji="1" lang="en-US" altLang="zh-TW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標楷體" pitchFamily="65" charset="-120"/>
                <a:cs typeface="Times New Roman" pitchFamily="18" charset="0"/>
              </a:rPr>
              <a:t>®</a:t>
            </a:r>
            <a:endParaRPr kumimoji="1" lang="en-US" altLang="zh-TW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14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77616" y="2060848"/>
            <a:ext cx="45801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5400" b="1" dirty="0" err="1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AIO</a:t>
            </a:r>
            <a:r>
              <a:rPr kumimoji="1" lang="en-US" altLang="zh-TW" sz="5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implants</a:t>
            </a:r>
            <a:r>
              <a:rPr kumimoji="1" lang="en-US" altLang="zh-TW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標楷體" pitchFamily="65" charset="-120"/>
                <a:cs typeface="Times New Roman" pitchFamily="18" charset="0"/>
              </a:rPr>
              <a:t>®</a:t>
            </a:r>
            <a:endParaRPr kumimoji="1" lang="en-US" altLang="zh-TW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 flipH="1">
            <a:off x="2411760" y="1268760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AIO</a:t>
            </a:r>
            <a:r>
              <a:rPr lang="zh-TW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植體</a:t>
            </a:r>
            <a:endParaRPr lang="zh-TW" altLang="en-US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 descr="C:\Users\wenping\Desktop\睿新生醫\實體圖45度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2"/>
            <a:ext cx="2016224" cy="2291588"/>
          </a:xfrm>
          <a:prstGeom prst="rect">
            <a:avLst/>
          </a:prstGeom>
          <a:noFill/>
        </p:spPr>
      </p:pic>
      <p:pic>
        <p:nvPicPr>
          <p:cNvPr id="1028" name="Picture 4" descr="C:\Users\wenping\Desktop\睿新生醫\實體圖40度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1" y="3356992"/>
            <a:ext cx="1990039" cy="2304256"/>
          </a:xfrm>
          <a:prstGeom prst="rect">
            <a:avLst/>
          </a:prstGeom>
          <a:noFill/>
        </p:spPr>
      </p:pic>
      <p:sp>
        <p:nvSpPr>
          <p:cNvPr id="8" name="文字方塊 7"/>
          <p:cNvSpPr txBox="1"/>
          <p:nvPr/>
        </p:nvSpPr>
        <p:spPr>
          <a:xfrm>
            <a:off x="2411760" y="62068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smtClean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     最終</a:t>
            </a:r>
            <a:r>
              <a:rPr lang="zh-TW" altLang="en-US" sz="3600" dirty="0" smtClean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設計  </a:t>
            </a:r>
            <a:endParaRPr lang="zh-TW" altLang="en-US" sz="3600" dirty="0"/>
          </a:p>
        </p:txBody>
      </p:sp>
      <p:pic>
        <p:nvPicPr>
          <p:cNvPr id="2" name="Picture 2" descr="C:\Users\wenping\Desktop\AIO植體計畫\震保2017.03.新植體\Image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60648"/>
            <a:ext cx="2448272" cy="1836205"/>
          </a:xfrm>
          <a:prstGeom prst="rect">
            <a:avLst/>
          </a:prstGeom>
          <a:noFill/>
        </p:spPr>
      </p:pic>
      <p:pic>
        <p:nvPicPr>
          <p:cNvPr id="3" name="Picture 3" descr="C:\Users\wenping\Desktop\AIO植體計畫\震保2017.03.新植體\Image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9565" y="260648"/>
            <a:ext cx="2472275" cy="1854206"/>
          </a:xfrm>
          <a:prstGeom prst="rect">
            <a:avLst/>
          </a:prstGeom>
          <a:noFill/>
        </p:spPr>
      </p:pic>
      <p:pic>
        <p:nvPicPr>
          <p:cNvPr id="4" name="Picture 2" descr="C:\Users\wenping\Desktop\雲文平\S_59162780937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459101" y="2525675"/>
            <a:ext cx="2304256" cy="3966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05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10884</TotalTime>
  <Words>522</Words>
  <Application>Microsoft Office PowerPoint</Application>
  <PresentationFormat>如螢幕大小 (4:3)</PresentationFormat>
  <Paragraphs>44</Paragraphs>
  <Slides>13</Slides>
  <Notes>0</Notes>
  <HiddenSlides>0</HiddenSlides>
  <MMClips>2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佈景主題</vt:lpstr>
      <vt:lpstr>雲文平醫師   </vt:lpstr>
      <vt:lpstr>PowerPoint 簡報</vt:lpstr>
      <vt:lpstr>摘要</vt:lpstr>
      <vt:lpstr>思考皮質骨(cortical bone)的鎖固力</vt:lpstr>
      <vt:lpstr>研發目的 任何條件   都能重建</vt:lpstr>
      <vt:lpstr>運用皮質骨(cortical bone)的強大鎖固力 </vt:lpstr>
      <vt:lpstr>運用皮質骨(cortical bone)的強大鎖固力 </vt:lpstr>
      <vt:lpstr>運用皮質骨(cortical bone)的強大鎖固力 </vt:lpstr>
      <vt:lpstr>AIO植體應力分析</vt:lpstr>
      <vt:lpstr>AIO植體應力分析</vt:lpstr>
      <vt:lpstr>AIO植體的原理</vt:lpstr>
      <vt:lpstr>AIO植體特色說明</vt:lpstr>
      <vt:lpstr>PowerPoint 簡報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TOS</dc:creator>
  <cp:lastModifiedBy>TOS</cp:lastModifiedBy>
  <cp:revision>644</cp:revision>
  <dcterms:created xsi:type="dcterms:W3CDTF">2014-07-18T01:54:54Z</dcterms:created>
  <dcterms:modified xsi:type="dcterms:W3CDTF">2017-04-12T03:43:50Z</dcterms:modified>
</cp:coreProperties>
</file>